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7" r:id="rId3"/>
    <p:sldId id="261" r:id="rId4"/>
    <p:sldId id="262" r:id="rId5"/>
    <p:sldId id="264" r:id="rId6"/>
    <p:sldId id="258" r:id="rId7"/>
    <p:sldId id="269" r:id="rId8"/>
    <p:sldId id="263" r:id="rId9"/>
    <p:sldId id="265" r:id="rId10"/>
    <p:sldId id="267" r:id="rId11"/>
    <p:sldId id="266"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1" d="100"/>
          <a:sy n="61" d="100"/>
        </p:scale>
        <p:origin x="10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C69880-6FFD-4488-BDE9-3E631796BDBB}" type="datetimeFigureOut">
              <a:rPr lang="en-GB" smtClean="0"/>
              <a:t>14/12/2017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2147744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C69880-6FFD-4488-BDE9-3E631796BDBB}" type="datetimeFigureOut">
              <a:rPr lang="en-GB" smtClean="0"/>
              <a:t>14/12/2017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2561149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C69880-6FFD-4488-BDE9-3E631796BDBB}" type="datetimeFigureOut">
              <a:rPr lang="en-GB" smtClean="0"/>
              <a:t>14/12/2017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1990827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C69880-6FFD-4488-BDE9-3E631796BDBB}" type="datetimeFigureOut">
              <a:rPr lang="en-GB" smtClean="0"/>
              <a:t>14/12/2017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250289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C69880-6FFD-4488-BDE9-3E631796BDBB}" type="datetimeFigureOut">
              <a:rPr lang="en-GB" smtClean="0"/>
              <a:t>14/12/2017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2390027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C69880-6FFD-4488-BDE9-3E631796BDBB}" type="datetimeFigureOut">
              <a:rPr lang="en-GB" smtClean="0"/>
              <a:t>14/12/2017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2901323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C69880-6FFD-4488-BDE9-3E631796BDBB}" type="datetimeFigureOut">
              <a:rPr lang="en-GB" smtClean="0"/>
              <a:t>14/12/2017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3517796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C69880-6FFD-4488-BDE9-3E631796BDBB}" type="datetimeFigureOut">
              <a:rPr lang="en-GB" smtClean="0"/>
              <a:t>14/12/2017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1342687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69880-6FFD-4488-BDE9-3E631796BDBB}" type="datetimeFigureOut">
              <a:rPr lang="en-GB" smtClean="0"/>
              <a:t>14/12/2017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1949714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69880-6FFD-4488-BDE9-3E631796BDBB}" type="datetimeFigureOut">
              <a:rPr lang="en-GB" smtClean="0"/>
              <a:t>14/12/2017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3335875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69880-6FFD-4488-BDE9-3E631796BDBB}" type="datetimeFigureOut">
              <a:rPr lang="en-GB" smtClean="0"/>
              <a:t>14/12/2017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CD6E01-AEEE-45AF-AD1E-1CA37D271C32}" type="slidenum">
              <a:rPr lang="en-GB" smtClean="0"/>
              <a:t>‹#›</a:t>
            </a:fld>
            <a:endParaRPr lang="en-GB"/>
          </a:p>
        </p:txBody>
      </p:sp>
    </p:spTree>
    <p:extLst>
      <p:ext uri="{BB962C8B-B14F-4D97-AF65-F5344CB8AC3E}">
        <p14:creationId xmlns:p14="http://schemas.microsoft.com/office/powerpoint/2010/main" val="3617451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69880-6FFD-4488-BDE9-3E631796BDBB}" type="datetimeFigureOut">
              <a:rPr lang="en-GB" smtClean="0"/>
              <a:t>14/12/2017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D6E01-AEEE-45AF-AD1E-1CA37D271C32}" type="slidenum">
              <a:rPr lang="en-GB" smtClean="0"/>
              <a:t>‹#›</a:t>
            </a:fld>
            <a:endParaRPr lang="en-GB"/>
          </a:p>
        </p:txBody>
      </p:sp>
    </p:spTree>
    <p:extLst>
      <p:ext uri="{BB962C8B-B14F-4D97-AF65-F5344CB8AC3E}">
        <p14:creationId xmlns:p14="http://schemas.microsoft.com/office/powerpoint/2010/main" val="3490587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545" y="342900"/>
            <a:ext cx="11619186" cy="6186487"/>
          </a:xfrm>
          <a:prstGeom prst="rect">
            <a:avLst/>
          </a:prstGeom>
        </p:spPr>
      </p:pic>
      <p:sp>
        <p:nvSpPr>
          <p:cNvPr id="2" name="Title 1"/>
          <p:cNvSpPr>
            <a:spLocks noGrp="1"/>
          </p:cNvSpPr>
          <p:nvPr>
            <p:ph type="ctrTitle"/>
          </p:nvPr>
        </p:nvSpPr>
        <p:spPr>
          <a:xfrm>
            <a:off x="1521619" y="610914"/>
            <a:ext cx="9144000" cy="3486150"/>
          </a:xfrm>
        </p:spPr>
        <p:txBody>
          <a:bodyPr>
            <a:noAutofit/>
          </a:bodyPr>
          <a:lstStyle/>
          <a:p>
            <a:r>
              <a:rPr lang="en-GB" sz="4800" b="1" dirty="0" smtClean="0">
                <a:latin typeface="Comic Sans MS" panose="030F0702030302020204" pitchFamily="66" charset="0"/>
              </a:rPr>
              <a:t>Opportunities for Local Entrepreneurs along the Oil and Gas Value Chain in Tanzania: A Local content analysis</a:t>
            </a:r>
            <a:endParaRPr lang="en-GB" sz="4800" dirty="0">
              <a:latin typeface="Comic Sans MS" panose="030F0702030302020204" pitchFamily="66" charset="0"/>
            </a:endParaRPr>
          </a:p>
        </p:txBody>
      </p:sp>
      <p:sp>
        <p:nvSpPr>
          <p:cNvPr id="3" name="Subtitle 2"/>
          <p:cNvSpPr>
            <a:spLocks noGrp="1"/>
          </p:cNvSpPr>
          <p:nvPr>
            <p:ph type="subTitle" idx="1"/>
          </p:nvPr>
        </p:nvSpPr>
        <p:spPr>
          <a:xfrm>
            <a:off x="1557338" y="3843337"/>
            <a:ext cx="9144000" cy="2214563"/>
          </a:xfrm>
        </p:spPr>
        <p:txBody>
          <a:bodyPr>
            <a:normAutofit/>
          </a:bodyPr>
          <a:lstStyle/>
          <a:p>
            <a:pPr lvl="0"/>
            <a:endParaRPr lang="en-GB" b="1" dirty="0" smtClean="0"/>
          </a:p>
          <a:p>
            <a:r>
              <a:rPr lang="en-GB" b="1" dirty="0" smtClean="0"/>
              <a:t>A paper presented to </a:t>
            </a:r>
            <a:r>
              <a:rPr lang="en-GB" b="1" dirty="0"/>
              <a:t>The 3</a:t>
            </a:r>
            <a:r>
              <a:rPr lang="en-GB" b="1" baseline="30000" dirty="0"/>
              <a:t>rd</a:t>
            </a:r>
            <a:r>
              <a:rPr lang="en-GB" b="1" dirty="0"/>
              <a:t> International Conference on Natural Resources Accounting and Finance</a:t>
            </a:r>
            <a:endParaRPr lang="en-GB" dirty="0"/>
          </a:p>
          <a:p>
            <a:pPr lvl="0" algn="r"/>
            <a:r>
              <a:rPr lang="en-GB" b="1" dirty="0" smtClean="0">
                <a:solidFill>
                  <a:prstClr val="black"/>
                </a:solidFill>
              </a:rPr>
              <a:t> </a:t>
            </a:r>
            <a:r>
              <a:rPr lang="en-GB" sz="1700" b="1" dirty="0" smtClean="0">
                <a:solidFill>
                  <a:prstClr val="black"/>
                </a:solidFill>
              </a:rPr>
              <a:t>By Nelly </a:t>
            </a:r>
            <a:r>
              <a:rPr lang="en-GB" sz="1700" b="1" dirty="0">
                <a:solidFill>
                  <a:prstClr val="black"/>
                </a:solidFill>
              </a:rPr>
              <a:t>S. </a:t>
            </a:r>
            <a:r>
              <a:rPr lang="en-GB" sz="1700" b="1" dirty="0" smtClean="0">
                <a:solidFill>
                  <a:prstClr val="black"/>
                </a:solidFill>
              </a:rPr>
              <a:t>Maliva and Esther K </a:t>
            </a:r>
            <a:r>
              <a:rPr lang="en-GB" sz="1700" b="1" dirty="0" err="1" smtClean="0">
                <a:solidFill>
                  <a:prstClr val="black"/>
                </a:solidFill>
              </a:rPr>
              <a:t>Ishengoma</a:t>
            </a:r>
            <a:endParaRPr lang="en-GB" sz="1700" b="1" dirty="0" smtClean="0">
              <a:solidFill>
                <a:prstClr val="black"/>
              </a:solidFill>
            </a:endParaRPr>
          </a:p>
          <a:p>
            <a:pPr lvl="0" algn="r"/>
            <a:r>
              <a:rPr lang="en-GB" sz="1700" b="1" dirty="0" smtClean="0">
                <a:solidFill>
                  <a:prstClr val="black"/>
                </a:solidFill>
              </a:rPr>
              <a:t>University of Dar </a:t>
            </a:r>
            <a:r>
              <a:rPr lang="en-GB" sz="1700" b="1" dirty="0" err="1" smtClean="0">
                <a:solidFill>
                  <a:prstClr val="black"/>
                </a:solidFill>
              </a:rPr>
              <a:t>Es</a:t>
            </a:r>
            <a:r>
              <a:rPr lang="en-GB" sz="1700" b="1" dirty="0" smtClean="0">
                <a:solidFill>
                  <a:prstClr val="black"/>
                </a:solidFill>
              </a:rPr>
              <a:t> Salaam Business School </a:t>
            </a:r>
            <a:endParaRPr lang="en-GB" sz="1700" dirty="0">
              <a:solidFill>
                <a:prstClr val="black"/>
              </a:solidFill>
            </a:endParaRPr>
          </a:p>
        </p:txBody>
      </p:sp>
    </p:spTree>
    <p:extLst>
      <p:ext uri="{BB962C8B-B14F-4D97-AF65-F5344CB8AC3E}">
        <p14:creationId xmlns:p14="http://schemas.microsoft.com/office/powerpoint/2010/main" val="3800682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53772"/>
          </a:xfrm>
        </p:spPr>
        <p:txBody>
          <a:bodyPr/>
          <a:lstStyle/>
          <a:p>
            <a:r>
              <a:rPr lang="en-GB" b="1" dirty="0" smtClean="0"/>
              <a:t>Findings</a:t>
            </a:r>
            <a:endParaRPr lang="en-GB" b="1" dirty="0"/>
          </a:p>
        </p:txBody>
      </p:sp>
      <p:sp>
        <p:nvSpPr>
          <p:cNvPr id="3" name="Content Placeholder 2"/>
          <p:cNvSpPr>
            <a:spLocks noGrp="1"/>
          </p:cNvSpPr>
          <p:nvPr>
            <p:ph idx="1"/>
          </p:nvPr>
        </p:nvSpPr>
        <p:spPr>
          <a:xfrm>
            <a:off x="838200" y="1418898"/>
            <a:ext cx="10515600" cy="4758065"/>
          </a:xfrm>
        </p:spPr>
        <p:txBody>
          <a:bodyPr>
            <a:normAutofit/>
          </a:bodyPr>
          <a:lstStyle/>
          <a:p>
            <a:r>
              <a:rPr lang="en-GB" dirty="0" smtClean="0"/>
              <a:t>Local Authorities (Municipal Council, NGOs)</a:t>
            </a:r>
          </a:p>
          <a:p>
            <a:pPr lvl="1"/>
            <a:r>
              <a:rPr lang="en-GB" dirty="0" smtClean="0"/>
              <a:t>Provision of support to local suppliers</a:t>
            </a:r>
          </a:p>
          <a:p>
            <a:pPr marL="1371600" lvl="2" indent="-457200">
              <a:buFont typeface="+mj-lt"/>
              <a:buAutoNum type="alphaLcParenR"/>
            </a:pPr>
            <a:r>
              <a:rPr lang="en-GB" dirty="0" smtClean="0"/>
              <a:t>Financially</a:t>
            </a:r>
          </a:p>
          <a:p>
            <a:pPr marL="1371600" lvl="2" indent="-457200">
              <a:buFont typeface="+mj-lt"/>
              <a:buAutoNum type="alphaLcParenR"/>
            </a:pPr>
            <a:r>
              <a:rPr lang="en-GB" dirty="0" smtClean="0"/>
              <a:t>Training</a:t>
            </a:r>
          </a:p>
          <a:p>
            <a:pPr marL="1371600" lvl="2" indent="-457200">
              <a:buFont typeface="+mj-lt"/>
              <a:buAutoNum type="alphaLcParenR"/>
            </a:pPr>
            <a:r>
              <a:rPr lang="en-GB" dirty="0" smtClean="0"/>
              <a:t>Formation of groups</a:t>
            </a:r>
            <a:endParaRPr lang="en-GB" dirty="0"/>
          </a:p>
        </p:txBody>
      </p:sp>
    </p:spTree>
    <p:extLst>
      <p:ext uri="{BB962C8B-B14F-4D97-AF65-F5344CB8AC3E}">
        <p14:creationId xmlns:p14="http://schemas.microsoft.com/office/powerpoint/2010/main" val="157696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53772"/>
          </a:xfrm>
        </p:spPr>
        <p:txBody>
          <a:bodyPr/>
          <a:lstStyle/>
          <a:p>
            <a:r>
              <a:rPr lang="en-GB" b="1" dirty="0" smtClean="0"/>
              <a:t>Discussions and conclusions</a:t>
            </a:r>
            <a:endParaRPr lang="en-GB" b="1" dirty="0"/>
          </a:p>
        </p:txBody>
      </p:sp>
      <p:sp>
        <p:nvSpPr>
          <p:cNvPr id="3" name="Content Placeholder 2"/>
          <p:cNvSpPr>
            <a:spLocks noGrp="1"/>
          </p:cNvSpPr>
          <p:nvPr>
            <p:ph idx="1"/>
          </p:nvPr>
        </p:nvSpPr>
        <p:spPr>
          <a:xfrm>
            <a:off x="838200" y="1418898"/>
            <a:ext cx="10515600" cy="4758065"/>
          </a:xfrm>
        </p:spPr>
        <p:txBody>
          <a:bodyPr>
            <a:normAutofit fontScale="92500" lnSpcReduction="10000"/>
          </a:bodyPr>
          <a:lstStyle/>
          <a:p>
            <a:r>
              <a:rPr lang="en-GB" dirty="0" smtClean="0"/>
              <a:t>The connection between IOCs and Local suppliers (exposure</a:t>
            </a:r>
          </a:p>
          <a:p>
            <a:pPr lvl="1"/>
            <a:r>
              <a:rPr lang="en-GB" dirty="0" smtClean="0"/>
              <a:t>‘Trickle down effect’</a:t>
            </a:r>
          </a:p>
          <a:p>
            <a:pPr lvl="1"/>
            <a:r>
              <a:rPr lang="en-GB" dirty="0" smtClean="0"/>
              <a:t>Local people dynamics</a:t>
            </a:r>
          </a:p>
          <a:p>
            <a:pPr lvl="2"/>
            <a:r>
              <a:rPr lang="en-GB" dirty="0" smtClean="0"/>
              <a:t>They find their ways to negotiate with the business</a:t>
            </a:r>
          </a:p>
          <a:p>
            <a:pPr lvl="2"/>
            <a:r>
              <a:rPr lang="en-GB" dirty="0" smtClean="0"/>
              <a:t>Position themselves in the business</a:t>
            </a:r>
          </a:p>
          <a:p>
            <a:r>
              <a:rPr lang="en-GB" dirty="0" smtClean="0"/>
              <a:t>The gap between among the IOCs, Regulatory bodies, suppliers</a:t>
            </a:r>
          </a:p>
          <a:p>
            <a:pPr lvl="1"/>
            <a:r>
              <a:rPr lang="en-GB" dirty="0" smtClean="0"/>
              <a:t>The opportunities for entrepreneurs (they take efforts to chase and capture opportunities</a:t>
            </a:r>
          </a:p>
          <a:p>
            <a:r>
              <a:rPr lang="en-GB" dirty="0" smtClean="0"/>
              <a:t>There are opportunities available for local entrepreneurs</a:t>
            </a:r>
          </a:p>
          <a:p>
            <a:pPr lvl="1"/>
            <a:r>
              <a:rPr lang="en-GB" dirty="0" smtClean="0"/>
              <a:t>Directly in the oil and gas sector</a:t>
            </a:r>
          </a:p>
          <a:p>
            <a:pPr lvl="1"/>
            <a:r>
              <a:rPr lang="en-GB" dirty="0" smtClean="0"/>
              <a:t>Indirectly</a:t>
            </a:r>
          </a:p>
          <a:p>
            <a:r>
              <a:rPr lang="en-GB" dirty="0" smtClean="0"/>
              <a:t>For policy makers and regulatory bodies</a:t>
            </a:r>
          </a:p>
          <a:p>
            <a:pPr lvl="1"/>
            <a:r>
              <a:rPr lang="en-GB" dirty="0" smtClean="0"/>
              <a:t>Customised policies</a:t>
            </a:r>
          </a:p>
          <a:p>
            <a:pPr lvl="1"/>
            <a:endParaRPr lang="en-GB" dirty="0" smtClean="0"/>
          </a:p>
          <a:p>
            <a:pPr lvl="2"/>
            <a:endParaRPr lang="en-GB" dirty="0" smtClean="0"/>
          </a:p>
          <a:p>
            <a:pPr lvl="1"/>
            <a:endParaRPr lang="en-GB" dirty="0" smtClean="0"/>
          </a:p>
          <a:p>
            <a:pPr lvl="1"/>
            <a:endParaRPr lang="en-GB" dirty="0"/>
          </a:p>
        </p:txBody>
      </p:sp>
    </p:spTree>
    <p:extLst>
      <p:ext uri="{BB962C8B-B14F-4D97-AF65-F5344CB8AC3E}">
        <p14:creationId xmlns:p14="http://schemas.microsoft.com/office/powerpoint/2010/main" val="157696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91862" y="204952"/>
            <a:ext cx="7851228" cy="5281447"/>
          </a:xfrm>
          <a:prstGeom prst="rect">
            <a:avLst/>
          </a:prstGeom>
        </p:spPr>
      </p:pic>
      <p:sp>
        <p:nvSpPr>
          <p:cNvPr id="6" name="TextBox 5"/>
          <p:cNvSpPr txBox="1"/>
          <p:nvPr/>
        </p:nvSpPr>
        <p:spPr>
          <a:xfrm>
            <a:off x="1547717" y="5722883"/>
            <a:ext cx="8539517" cy="584775"/>
          </a:xfrm>
          <a:prstGeom prst="rect">
            <a:avLst/>
          </a:prstGeom>
          <a:noFill/>
        </p:spPr>
        <p:txBody>
          <a:bodyPr wrap="none" rtlCol="0">
            <a:spAutoFit/>
          </a:bodyPr>
          <a:lstStyle/>
          <a:p>
            <a:r>
              <a:rPr lang="en-GB" sz="3200" b="1" dirty="0" smtClean="0"/>
              <a:t>Thank you for listening, we value your comments</a:t>
            </a:r>
            <a:endParaRPr lang="en-GB" sz="3200" b="1" dirty="0"/>
          </a:p>
        </p:txBody>
      </p:sp>
    </p:spTree>
    <p:extLst>
      <p:ext uri="{BB962C8B-B14F-4D97-AF65-F5344CB8AC3E}">
        <p14:creationId xmlns:p14="http://schemas.microsoft.com/office/powerpoint/2010/main" val="4277407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Introduction</a:t>
            </a:r>
            <a:endParaRPr lang="en-GB" b="1" dirty="0"/>
          </a:p>
        </p:txBody>
      </p:sp>
      <p:sp>
        <p:nvSpPr>
          <p:cNvPr id="3" name="Content Placeholder 2"/>
          <p:cNvSpPr>
            <a:spLocks noGrp="1"/>
          </p:cNvSpPr>
          <p:nvPr>
            <p:ph idx="1"/>
          </p:nvPr>
        </p:nvSpPr>
        <p:spPr/>
        <p:txBody>
          <a:bodyPr>
            <a:normAutofit/>
          </a:bodyPr>
          <a:lstStyle/>
          <a:p>
            <a:r>
              <a:rPr lang="en-GB" dirty="0" smtClean="0"/>
              <a:t>This paper aims at analysing the implementation of local content </a:t>
            </a:r>
            <a:r>
              <a:rPr lang="en-GB" dirty="0" smtClean="0"/>
              <a:t>in order to identify the opportunities along the oil and gas value chain in Tanzania.</a:t>
            </a:r>
          </a:p>
          <a:p>
            <a:r>
              <a:rPr lang="en-GB" dirty="0" smtClean="0"/>
              <a:t>It uses </a:t>
            </a:r>
            <a:r>
              <a:rPr lang="en-GB" dirty="0" smtClean="0"/>
              <a:t>stakeholders experiences and opinions to understand their different views among themselves.</a:t>
            </a:r>
          </a:p>
          <a:p>
            <a:r>
              <a:rPr lang="en-GB" dirty="0" smtClean="0"/>
              <a:t>It explores the stakeholders aspirations in order to identify the connections and gaps </a:t>
            </a:r>
            <a:endParaRPr lang="en-GB" dirty="0" smtClean="0"/>
          </a:p>
          <a:p>
            <a:r>
              <a:rPr lang="en-GB" dirty="0" smtClean="0"/>
              <a:t>By doing so, it establishes the knowledge about the potentials of local people to participate in the oil and gas sector.</a:t>
            </a:r>
          </a:p>
        </p:txBody>
      </p:sp>
    </p:spTree>
    <p:extLst>
      <p:ext uri="{BB962C8B-B14F-4D97-AF65-F5344CB8AC3E}">
        <p14:creationId xmlns:p14="http://schemas.microsoft.com/office/powerpoint/2010/main" val="88329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59178"/>
          </a:xfrm>
        </p:spPr>
        <p:txBody>
          <a:bodyPr/>
          <a:lstStyle/>
          <a:p>
            <a:r>
              <a:rPr lang="en-GB" b="1" dirty="0" smtClean="0"/>
              <a:t>Introduction</a:t>
            </a:r>
            <a:endParaRPr lang="en-GB" b="1" dirty="0"/>
          </a:p>
        </p:txBody>
      </p:sp>
      <p:sp>
        <p:nvSpPr>
          <p:cNvPr id="3" name="Content Placeholder 2"/>
          <p:cNvSpPr>
            <a:spLocks noGrp="1"/>
          </p:cNvSpPr>
          <p:nvPr>
            <p:ph idx="1"/>
          </p:nvPr>
        </p:nvSpPr>
        <p:spPr>
          <a:xfrm>
            <a:off x="838200" y="1466193"/>
            <a:ext cx="9992710" cy="4710770"/>
          </a:xfrm>
        </p:spPr>
        <p:txBody>
          <a:bodyPr>
            <a:normAutofit/>
          </a:bodyPr>
          <a:lstStyle/>
          <a:p>
            <a:r>
              <a:rPr lang="en-GB" dirty="0" smtClean="0"/>
              <a:t>It is also provides input that can be used to develop the policies that can facilitate the optimal local people’s participation in the sector</a:t>
            </a:r>
            <a:endParaRPr lang="en-GB" dirty="0" smtClean="0"/>
          </a:p>
          <a:p>
            <a:r>
              <a:rPr lang="en-GB" dirty="0" smtClean="0"/>
              <a:t>It focuses on the upstream value chain of gas and oil</a:t>
            </a:r>
          </a:p>
          <a:p>
            <a:pPr lvl="1"/>
            <a:r>
              <a:rPr lang="en-GB" dirty="0" smtClean="0"/>
              <a:t> suppliers and their ability to see the opportunities</a:t>
            </a:r>
          </a:p>
          <a:p>
            <a:r>
              <a:rPr lang="en-GB" dirty="0" smtClean="0"/>
              <a:t>The argument is when individuals exposed to the environments, react</a:t>
            </a:r>
          </a:p>
          <a:p>
            <a:endParaRPr lang="en-GB" dirty="0"/>
          </a:p>
          <a:p>
            <a:pPr marL="0" indent="0">
              <a:buNone/>
            </a:pPr>
            <a:endParaRPr lang="en-GB" dirty="0" smtClean="0"/>
          </a:p>
          <a:p>
            <a:pPr marL="0" indent="0">
              <a:buNone/>
            </a:pPr>
            <a:endParaRPr lang="en-GB" dirty="0" smtClean="0"/>
          </a:p>
          <a:p>
            <a:endParaRPr lang="en-GB" dirty="0"/>
          </a:p>
        </p:txBody>
      </p:sp>
    </p:spTree>
    <p:extLst>
      <p:ext uri="{BB962C8B-B14F-4D97-AF65-F5344CB8AC3E}">
        <p14:creationId xmlns:p14="http://schemas.microsoft.com/office/powerpoint/2010/main" val="883295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32599"/>
          </a:xfrm>
        </p:spPr>
        <p:txBody>
          <a:bodyPr/>
          <a:lstStyle/>
          <a:p>
            <a:r>
              <a:rPr lang="en-GB" b="1" dirty="0" smtClean="0"/>
              <a:t>Literature Review</a:t>
            </a:r>
            <a:endParaRPr lang="en-GB" b="1" dirty="0"/>
          </a:p>
        </p:txBody>
      </p:sp>
      <p:sp>
        <p:nvSpPr>
          <p:cNvPr id="3" name="Content Placeholder 2"/>
          <p:cNvSpPr>
            <a:spLocks noGrp="1"/>
          </p:cNvSpPr>
          <p:nvPr>
            <p:ph idx="1"/>
          </p:nvPr>
        </p:nvSpPr>
        <p:spPr>
          <a:xfrm>
            <a:off x="838200" y="1497724"/>
            <a:ext cx="10515600" cy="4887310"/>
          </a:xfrm>
        </p:spPr>
        <p:txBody>
          <a:bodyPr>
            <a:normAutofit fontScale="85000" lnSpcReduction="10000"/>
          </a:bodyPr>
          <a:lstStyle/>
          <a:p>
            <a:r>
              <a:rPr lang="en-GB" dirty="0" smtClean="0"/>
              <a:t>Oil and gas discoveries across sub-Saharan Africa have contributed to the shift from discourses of ‘poverty and state failure’ to discourse of ‘Africa rising’ …</a:t>
            </a:r>
            <a:r>
              <a:rPr lang="en-GB" dirty="0" err="1" smtClean="0"/>
              <a:t>Radelet</a:t>
            </a:r>
            <a:r>
              <a:rPr lang="en-GB" dirty="0" smtClean="0"/>
              <a:t> (2010); </a:t>
            </a:r>
            <a:r>
              <a:rPr lang="en-GB" dirty="0" err="1" smtClean="0"/>
              <a:t>Ovadia</a:t>
            </a:r>
            <a:r>
              <a:rPr lang="en-GB" dirty="0" smtClean="0"/>
              <a:t> (2014); </a:t>
            </a:r>
            <a:r>
              <a:rPr lang="en-GB" dirty="0" err="1" smtClean="0"/>
              <a:t>Bellema</a:t>
            </a:r>
            <a:r>
              <a:rPr lang="en-GB" dirty="0" smtClean="0"/>
              <a:t> (2010); </a:t>
            </a:r>
            <a:r>
              <a:rPr lang="en-GB" dirty="0" err="1" smtClean="0"/>
              <a:t>Nwapi</a:t>
            </a:r>
            <a:r>
              <a:rPr lang="en-GB" dirty="0" smtClean="0"/>
              <a:t> (2016)</a:t>
            </a:r>
          </a:p>
          <a:p>
            <a:r>
              <a:rPr lang="en-GB" dirty="0" smtClean="0"/>
              <a:t>While the rapid growth of the oil exporters may in some cases be accompanied by reductions in poverty and improved social indicators, in all situations, the sustainability of growth and equity of benefits is questionable and there has been little change in political development</a:t>
            </a:r>
          </a:p>
          <a:p>
            <a:r>
              <a:rPr lang="en-GB" dirty="0" smtClean="0"/>
              <a:t>Local content encourages the employment of locals by multinational companies (MNCs), but also recognises that resource extraction—particularly oil and gas—is an enclave industry that will never be a significant employer in its own right without linkages to the service sector and beyond. </a:t>
            </a:r>
          </a:p>
          <a:p>
            <a:r>
              <a:rPr lang="en-GB" dirty="0" smtClean="0"/>
              <a:t>The benefit in terms of capital retained in the local economy from local content policies has the potential to be larger than the royalties and taxes from extraction of a particular resource. For this reason, local content may be the single most significant innovation in energy policy in the Global South in recent decades.  </a:t>
            </a:r>
          </a:p>
          <a:p>
            <a:endParaRPr lang="en-GB" dirty="0" smtClean="0"/>
          </a:p>
          <a:p>
            <a:pPr marL="0" indent="0">
              <a:buNone/>
            </a:pPr>
            <a:endParaRPr lang="en-GB" dirty="0" smtClean="0"/>
          </a:p>
        </p:txBody>
      </p:sp>
    </p:spTree>
    <p:extLst>
      <p:ext uri="{BB962C8B-B14F-4D97-AF65-F5344CB8AC3E}">
        <p14:creationId xmlns:p14="http://schemas.microsoft.com/office/powerpoint/2010/main" val="2835227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32599"/>
          </a:xfrm>
        </p:spPr>
        <p:txBody>
          <a:bodyPr/>
          <a:lstStyle/>
          <a:p>
            <a:r>
              <a:rPr lang="en-GB" b="1" dirty="0" smtClean="0"/>
              <a:t>Literature Review</a:t>
            </a:r>
            <a:endParaRPr lang="en-GB" b="1" dirty="0"/>
          </a:p>
        </p:txBody>
      </p:sp>
      <p:sp>
        <p:nvSpPr>
          <p:cNvPr id="3" name="Content Placeholder 2"/>
          <p:cNvSpPr>
            <a:spLocks noGrp="1"/>
          </p:cNvSpPr>
          <p:nvPr>
            <p:ph idx="1"/>
          </p:nvPr>
        </p:nvSpPr>
        <p:spPr>
          <a:xfrm>
            <a:off x="838200" y="1497724"/>
            <a:ext cx="10515600" cy="4887310"/>
          </a:xfrm>
        </p:spPr>
        <p:txBody>
          <a:bodyPr>
            <a:normAutofit/>
          </a:bodyPr>
          <a:lstStyle/>
          <a:p>
            <a:r>
              <a:rPr lang="en-GB" dirty="0" smtClean="0"/>
              <a:t>Theoretical </a:t>
            </a:r>
            <a:r>
              <a:rPr lang="en-GB" dirty="0" smtClean="0"/>
              <a:t>and Conceptual </a:t>
            </a:r>
            <a:r>
              <a:rPr lang="en-GB" dirty="0" smtClean="0"/>
              <a:t>framework</a:t>
            </a:r>
          </a:p>
          <a:p>
            <a:pPr lvl="1"/>
            <a:r>
              <a:rPr lang="en-GB" dirty="0" smtClean="0"/>
              <a:t>Local content</a:t>
            </a:r>
          </a:p>
          <a:p>
            <a:pPr lvl="1"/>
            <a:r>
              <a:rPr lang="en-GB" dirty="0" smtClean="0"/>
              <a:t>Supply/value chain</a:t>
            </a:r>
          </a:p>
          <a:p>
            <a:endParaRPr lang="en-GB" dirty="0"/>
          </a:p>
          <a:p>
            <a:pPr marL="0" indent="0">
              <a:buNone/>
            </a:pPr>
            <a:endParaRPr lang="en-GB" dirty="0" smtClean="0"/>
          </a:p>
        </p:txBody>
      </p:sp>
    </p:spTree>
    <p:extLst>
      <p:ext uri="{BB962C8B-B14F-4D97-AF65-F5344CB8AC3E}">
        <p14:creationId xmlns:p14="http://schemas.microsoft.com/office/powerpoint/2010/main" val="2835227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16834"/>
          </a:xfrm>
        </p:spPr>
        <p:txBody>
          <a:bodyPr/>
          <a:lstStyle/>
          <a:p>
            <a:r>
              <a:rPr lang="en-GB" dirty="0" smtClean="0"/>
              <a:t>Research methodology</a:t>
            </a:r>
            <a:endParaRPr lang="en-GB" dirty="0"/>
          </a:p>
        </p:txBody>
      </p:sp>
      <p:sp>
        <p:nvSpPr>
          <p:cNvPr id="3" name="Content Placeholder 2"/>
          <p:cNvSpPr>
            <a:spLocks noGrp="1"/>
          </p:cNvSpPr>
          <p:nvPr>
            <p:ph idx="1"/>
          </p:nvPr>
        </p:nvSpPr>
        <p:spPr>
          <a:xfrm>
            <a:off x="838200" y="1655379"/>
            <a:ext cx="10515600" cy="4521584"/>
          </a:xfrm>
        </p:spPr>
        <p:txBody>
          <a:bodyPr>
            <a:normAutofit fontScale="92500" lnSpcReduction="20000"/>
          </a:bodyPr>
          <a:lstStyle/>
          <a:p>
            <a:r>
              <a:rPr lang="en-GB" dirty="0" smtClean="0"/>
              <a:t>We used the ‘interpretive philosophy’ to collect and manage the data</a:t>
            </a:r>
          </a:p>
          <a:p>
            <a:r>
              <a:rPr lang="en-GB" dirty="0" smtClean="0"/>
              <a:t>The participants were purposively selected </a:t>
            </a:r>
          </a:p>
          <a:p>
            <a:pPr lvl="1"/>
            <a:r>
              <a:rPr lang="en-GB" dirty="0" err="1" smtClean="0"/>
              <a:t>Convinience</a:t>
            </a:r>
            <a:endParaRPr lang="en-GB" dirty="0" smtClean="0"/>
          </a:p>
          <a:p>
            <a:pPr lvl="1"/>
            <a:r>
              <a:rPr lang="en-GB" dirty="0" smtClean="0"/>
              <a:t>Snow balling</a:t>
            </a:r>
          </a:p>
          <a:p>
            <a:r>
              <a:rPr lang="en-GB" dirty="0" smtClean="0"/>
              <a:t>In depth interview to </a:t>
            </a:r>
          </a:p>
          <a:p>
            <a:pPr lvl="1"/>
            <a:r>
              <a:rPr lang="en-GB" dirty="0" smtClean="0"/>
              <a:t>Four (4) International Oil companies</a:t>
            </a:r>
          </a:p>
          <a:p>
            <a:pPr lvl="1"/>
            <a:r>
              <a:rPr lang="en-GB" dirty="0" smtClean="0"/>
              <a:t>One (1) Regulatory body</a:t>
            </a:r>
          </a:p>
          <a:p>
            <a:pPr lvl="1"/>
            <a:r>
              <a:rPr lang="en-GB" dirty="0" smtClean="0"/>
              <a:t>Local authorities – </a:t>
            </a:r>
            <a:r>
              <a:rPr lang="en-GB" dirty="0" err="1" smtClean="0"/>
              <a:t>Mtwara</a:t>
            </a:r>
            <a:r>
              <a:rPr lang="en-GB" dirty="0" smtClean="0"/>
              <a:t> Municipal Council, NGOs</a:t>
            </a:r>
          </a:p>
          <a:p>
            <a:pPr lvl="1"/>
            <a:r>
              <a:rPr lang="en-GB" dirty="0" smtClean="0"/>
              <a:t>Suppliers </a:t>
            </a:r>
          </a:p>
          <a:p>
            <a:pPr lvl="2"/>
            <a:r>
              <a:rPr lang="en-GB" dirty="0" smtClean="0"/>
              <a:t>Dar </a:t>
            </a:r>
            <a:r>
              <a:rPr lang="en-GB" dirty="0" err="1" smtClean="0"/>
              <a:t>es</a:t>
            </a:r>
            <a:r>
              <a:rPr lang="en-GB" dirty="0" smtClean="0"/>
              <a:t> salaam </a:t>
            </a:r>
          </a:p>
          <a:p>
            <a:pPr lvl="3"/>
            <a:r>
              <a:rPr lang="en-GB" dirty="0" smtClean="0"/>
              <a:t>Four (4) Direct suppliers in Dar </a:t>
            </a:r>
            <a:r>
              <a:rPr lang="en-GB" dirty="0" err="1" smtClean="0"/>
              <a:t>es</a:t>
            </a:r>
            <a:r>
              <a:rPr lang="en-GB" dirty="0" smtClean="0"/>
              <a:t> Salaam</a:t>
            </a:r>
          </a:p>
          <a:p>
            <a:pPr lvl="3"/>
            <a:r>
              <a:rPr lang="en-GB" dirty="0" smtClean="0"/>
              <a:t>Two (2) suppliers</a:t>
            </a:r>
          </a:p>
          <a:p>
            <a:pPr lvl="2"/>
            <a:r>
              <a:rPr lang="en-GB" dirty="0" err="1" smtClean="0"/>
              <a:t>Mtwara</a:t>
            </a:r>
            <a:endParaRPr lang="en-GB" dirty="0" smtClean="0"/>
          </a:p>
          <a:p>
            <a:pPr lvl="3"/>
            <a:r>
              <a:rPr lang="en-GB" dirty="0" smtClean="0"/>
              <a:t>7 suppliers</a:t>
            </a:r>
          </a:p>
        </p:txBody>
      </p:sp>
    </p:spTree>
    <p:extLst>
      <p:ext uri="{BB962C8B-B14F-4D97-AF65-F5344CB8AC3E}">
        <p14:creationId xmlns:p14="http://schemas.microsoft.com/office/powerpoint/2010/main" val="3368889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16834"/>
          </a:xfrm>
        </p:spPr>
        <p:txBody>
          <a:bodyPr/>
          <a:lstStyle/>
          <a:p>
            <a:r>
              <a:rPr lang="en-GB" dirty="0" smtClean="0"/>
              <a:t>Research methodology</a:t>
            </a:r>
            <a:endParaRPr lang="en-GB" dirty="0"/>
          </a:p>
        </p:txBody>
      </p:sp>
      <p:sp>
        <p:nvSpPr>
          <p:cNvPr id="3" name="Content Placeholder 2"/>
          <p:cNvSpPr>
            <a:spLocks noGrp="1"/>
          </p:cNvSpPr>
          <p:nvPr>
            <p:ph idx="1"/>
          </p:nvPr>
        </p:nvSpPr>
        <p:spPr>
          <a:xfrm>
            <a:off x="838200" y="1655379"/>
            <a:ext cx="10515600" cy="4521584"/>
          </a:xfrm>
        </p:spPr>
        <p:txBody>
          <a:bodyPr>
            <a:normAutofit/>
          </a:bodyPr>
          <a:lstStyle/>
          <a:p>
            <a:r>
              <a:rPr lang="en-GB" dirty="0" smtClean="0"/>
              <a:t>Data management and analysis</a:t>
            </a:r>
          </a:p>
          <a:p>
            <a:pPr lvl="1"/>
            <a:r>
              <a:rPr lang="en-GB" dirty="0" err="1" smtClean="0"/>
              <a:t>Intrepretation</a:t>
            </a:r>
            <a:r>
              <a:rPr lang="en-GB" dirty="0" smtClean="0"/>
              <a:t> and analysis </a:t>
            </a:r>
          </a:p>
          <a:p>
            <a:pPr lvl="2"/>
            <a:r>
              <a:rPr lang="en-GB" dirty="0" smtClean="0"/>
              <a:t>Data</a:t>
            </a:r>
          </a:p>
          <a:p>
            <a:pPr lvl="2"/>
            <a:r>
              <a:rPr lang="en-GB" dirty="0" smtClean="0"/>
              <a:t>Theory – local content and value chain</a:t>
            </a:r>
          </a:p>
          <a:p>
            <a:pPr lvl="1"/>
            <a:r>
              <a:rPr lang="en-GB" dirty="0" err="1" smtClean="0"/>
              <a:t>Atlas.ti</a:t>
            </a:r>
            <a:endParaRPr lang="en-GB" dirty="0" smtClean="0"/>
          </a:p>
          <a:p>
            <a:pPr lvl="1"/>
            <a:r>
              <a:rPr lang="en-GB" dirty="0" smtClean="0"/>
              <a:t>Open coding</a:t>
            </a:r>
          </a:p>
          <a:p>
            <a:pPr lvl="1"/>
            <a:r>
              <a:rPr lang="en-GB" dirty="0" smtClean="0"/>
              <a:t>categories</a:t>
            </a:r>
            <a:endParaRPr lang="en-GB" dirty="0"/>
          </a:p>
          <a:p>
            <a:pPr lvl="2"/>
            <a:endParaRPr lang="en-GB" dirty="0" smtClean="0"/>
          </a:p>
          <a:p>
            <a:pPr lvl="2"/>
            <a:endParaRPr lang="en-GB" dirty="0"/>
          </a:p>
          <a:p>
            <a:pPr marL="914400" lvl="2" indent="0">
              <a:buNone/>
            </a:pPr>
            <a:endParaRPr lang="en-GB" dirty="0"/>
          </a:p>
        </p:txBody>
      </p:sp>
    </p:spTree>
    <p:extLst>
      <p:ext uri="{BB962C8B-B14F-4D97-AF65-F5344CB8AC3E}">
        <p14:creationId xmlns:p14="http://schemas.microsoft.com/office/powerpoint/2010/main" val="3368889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53772"/>
          </a:xfrm>
        </p:spPr>
        <p:txBody>
          <a:bodyPr/>
          <a:lstStyle/>
          <a:p>
            <a:r>
              <a:rPr lang="en-GB" b="1" dirty="0" smtClean="0"/>
              <a:t>Findings</a:t>
            </a:r>
            <a:endParaRPr lang="en-GB" b="1" dirty="0"/>
          </a:p>
        </p:txBody>
      </p:sp>
      <p:sp>
        <p:nvSpPr>
          <p:cNvPr id="3" name="Content Placeholder 2"/>
          <p:cNvSpPr>
            <a:spLocks noGrp="1"/>
          </p:cNvSpPr>
          <p:nvPr>
            <p:ph idx="1"/>
          </p:nvPr>
        </p:nvSpPr>
        <p:spPr>
          <a:xfrm>
            <a:off x="838200" y="1418898"/>
            <a:ext cx="10515600" cy="4758065"/>
          </a:xfrm>
        </p:spPr>
        <p:txBody>
          <a:bodyPr>
            <a:normAutofit lnSpcReduction="10000"/>
          </a:bodyPr>
          <a:lstStyle/>
          <a:p>
            <a:r>
              <a:rPr lang="en-GB" dirty="0" smtClean="0"/>
              <a:t> EXPERIENCES AND OPINIONS</a:t>
            </a:r>
          </a:p>
          <a:p>
            <a:r>
              <a:rPr lang="en-GB" dirty="0" smtClean="0"/>
              <a:t>1. International Oil Companies</a:t>
            </a:r>
          </a:p>
          <a:p>
            <a:pPr lvl="1"/>
            <a:r>
              <a:rPr lang="en-GB" dirty="0" smtClean="0"/>
              <a:t>They own heavy investments plants– advanced expatriates (mainstream)</a:t>
            </a:r>
          </a:p>
          <a:p>
            <a:pPr lvl="1"/>
            <a:r>
              <a:rPr lang="en-GB" dirty="0" smtClean="0"/>
              <a:t>The available opportunity for local people includes the support activities such as road clearance and constructions, supply of goods and services, catering, supply for consumables </a:t>
            </a:r>
          </a:p>
          <a:p>
            <a:pPr lvl="1"/>
            <a:r>
              <a:rPr lang="en-GB" dirty="0" smtClean="0"/>
              <a:t>They have been working with qualified local companies that won the tender </a:t>
            </a:r>
          </a:p>
          <a:p>
            <a:pPr lvl="1"/>
            <a:r>
              <a:rPr lang="en-GB" dirty="0" smtClean="0"/>
              <a:t>Local companies are those which have been registered in the country</a:t>
            </a:r>
          </a:p>
          <a:p>
            <a:pPr lvl="1"/>
            <a:r>
              <a:rPr lang="en-GB" dirty="0" smtClean="0"/>
              <a:t>Local companies competes through the tenders</a:t>
            </a:r>
          </a:p>
          <a:p>
            <a:pPr lvl="1"/>
            <a:r>
              <a:rPr lang="en-GB" dirty="0" smtClean="0"/>
              <a:t>Some of them use the suppliers from the localities</a:t>
            </a:r>
          </a:p>
          <a:p>
            <a:pPr lvl="1"/>
            <a:r>
              <a:rPr lang="en-GB" dirty="0" smtClean="0"/>
              <a:t>Sometimes are not happy with the performances from local suppliers</a:t>
            </a:r>
          </a:p>
          <a:p>
            <a:pPr lvl="2"/>
            <a:r>
              <a:rPr lang="en-GB" dirty="0" smtClean="0"/>
              <a:t>Poor quality</a:t>
            </a:r>
          </a:p>
          <a:p>
            <a:pPr lvl="2"/>
            <a:r>
              <a:rPr lang="en-GB" dirty="0" smtClean="0"/>
              <a:t>Inconsistency delivery</a:t>
            </a:r>
          </a:p>
          <a:p>
            <a:endParaRPr lang="en-GB" dirty="0" smtClean="0"/>
          </a:p>
          <a:p>
            <a:endParaRPr lang="en-GB" dirty="0" smtClean="0"/>
          </a:p>
          <a:p>
            <a:pPr lvl="1"/>
            <a:endParaRPr lang="en-GB" dirty="0" smtClean="0"/>
          </a:p>
          <a:p>
            <a:endParaRPr lang="en-GB" dirty="0"/>
          </a:p>
        </p:txBody>
      </p:sp>
    </p:spTree>
    <p:extLst>
      <p:ext uri="{BB962C8B-B14F-4D97-AF65-F5344CB8AC3E}">
        <p14:creationId xmlns:p14="http://schemas.microsoft.com/office/powerpoint/2010/main" val="157696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53772"/>
          </a:xfrm>
        </p:spPr>
        <p:txBody>
          <a:bodyPr/>
          <a:lstStyle/>
          <a:p>
            <a:r>
              <a:rPr lang="en-GB" b="1" dirty="0" smtClean="0"/>
              <a:t>Findings</a:t>
            </a:r>
            <a:endParaRPr lang="en-GB" b="1" dirty="0"/>
          </a:p>
        </p:txBody>
      </p:sp>
      <p:sp>
        <p:nvSpPr>
          <p:cNvPr id="3" name="Content Placeholder 2"/>
          <p:cNvSpPr>
            <a:spLocks noGrp="1"/>
          </p:cNvSpPr>
          <p:nvPr>
            <p:ph idx="1"/>
          </p:nvPr>
        </p:nvSpPr>
        <p:spPr>
          <a:xfrm>
            <a:off x="838200" y="1418898"/>
            <a:ext cx="10515600" cy="4758065"/>
          </a:xfrm>
        </p:spPr>
        <p:txBody>
          <a:bodyPr>
            <a:normAutofit lnSpcReduction="10000"/>
          </a:bodyPr>
          <a:lstStyle/>
          <a:p>
            <a:r>
              <a:rPr lang="en-GB" dirty="0" smtClean="0"/>
              <a:t>Suppliers</a:t>
            </a:r>
          </a:p>
          <a:p>
            <a:pPr marL="914400" lvl="1" indent="-457200">
              <a:buFont typeface="+mj-lt"/>
              <a:buAutoNum type="alphaLcParenR"/>
            </a:pPr>
            <a:r>
              <a:rPr lang="en-GB" dirty="0" smtClean="0"/>
              <a:t>Established companies: They are big suppliers and they bid tender to supply to the OICs</a:t>
            </a:r>
          </a:p>
          <a:p>
            <a:pPr lvl="2"/>
            <a:r>
              <a:rPr lang="en-GB" dirty="0" smtClean="0"/>
              <a:t>They supply according to their normal daily business</a:t>
            </a:r>
          </a:p>
          <a:p>
            <a:pPr lvl="2"/>
            <a:r>
              <a:rPr lang="en-GB" dirty="0" smtClean="0"/>
              <a:t>They find information about tender</a:t>
            </a:r>
          </a:p>
          <a:p>
            <a:pPr lvl="2">
              <a:buFont typeface="Wingdings" panose="05000000000000000000" pitchFamily="2" charset="2"/>
              <a:buChar char="Ø"/>
            </a:pPr>
            <a:r>
              <a:rPr lang="en-GB" dirty="0" smtClean="0"/>
              <a:t>The short term jobs</a:t>
            </a:r>
          </a:p>
          <a:p>
            <a:pPr marL="914400" lvl="1" indent="-457200">
              <a:buFont typeface="+mj-lt"/>
              <a:buAutoNum type="alphaLcParenR"/>
            </a:pPr>
            <a:r>
              <a:rPr lang="en-GB" dirty="0" smtClean="0"/>
              <a:t>Established companies</a:t>
            </a:r>
          </a:p>
          <a:p>
            <a:pPr lvl="2"/>
            <a:r>
              <a:rPr lang="en-GB" dirty="0" smtClean="0"/>
              <a:t>Sub contracted</a:t>
            </a:r>
          </a:p>
          <a:p>
            <a:pPr lvl="2"/>
            <a:r>
              <a:rPr lang="en-GB" dirty="0" smtClean="0"/>
              <a:t>They supply by the name of the companies that won the tenders</a:t>
            </a:r>
          </a:p>
          <a:p>
            <a:pPr lvl="2">
              <a:buFont typeface="Wingdings" panose="05000000000000000000" pitchFamily="2" charset="2"/>
              <a:buChar char="Ø"/>
            </a:pPr>
            <a:r>
              <a:rPr lang="en-GB" dirty="0" smtClean="0"/>
              <a:t>Chances</a:t>
            </a:r>
          </a:p>
          <a:p>
            <a:pPr marL="914400" lvl="1" indent="-457200">
              <a:buFont typeface="+mj-lt"/>
              <a:buAutoNum type="alphaLcParenR"/>
            </a:pPr>
            <a:r>
              <a:rPr lang="en-GB" dirty="0" smtClean="0"/>
              <a:t>Established companies</a:t>
            </a:r>
          </a:p>
          <a:p>
            <a:pPr lvl="2"/>
            <a:r>
              <a:rPr lang="en-GB" dirty="0" smtClean="0"/>
              <a:t>Supply to the OIC without tendering</a:t>
            </a:r>
          </a:p>
          <a:p>
            <a:pPr lvl="2"/>
            <a:r>
              <a:rPr lang="en-GB" dirty="0" smtClean="0"/>
              <a:t>Find market niche</a:t>
            </a:r>
          </a:p>
          <a:p>
            <a:pPr lvl="2">
              <a:buFont typeface="Wingdings" panose="05000000000000000000" pitchFamily="2" charset="2"/>
              <a:buChar char="Ø"/>
            </a:pPr>
            <a:r>
              <a:rPr lang="en-GB" dirty="0" smtClean="0"/>
              <a:t>They are able to perform and promote their business</a:t>
            </a:r>
          </a:p>
          <a:p>
            <a:pPr marL="914400" lvl="2" indent="0">
              <a:buNone/>
            </a:pPr>
            <a:endParaRPr lang="en-GB" dirty="0" smtClean="0"/>
          </a:p>
          <a:p>
            <a:pPr marL="457200" lvl="1" indent="0">
              <a:buNone/>
            </a:pPr>
            <a:endParaRPr lang="en-GB" dirty="0" smtClean="0"/>
          </a:p>
          <a:p>
            <a:pPr lvl="2"/>
            <a:endParaRPr lang="en-GB" dirty="0" smtClean="0"/>
          </a:p>
          <a:p>
            <a:pPr marL="457200" lvl="1" indent="0">
              <a:buNone/>
            </a:pPr>
            <a:endParaRPr lang="en-GB" dirty="0" smtClean="0"/>
          </a:p>
          <a:p>
            <a:pPr marL="457200" lvl="1" indent="0">
              <a:buNone/>
            </a:pPr>
            <a:endParaRPr lang="en-GB" dirty="0" smtClean="0"/>
          </a:p>
          <a:p>
            <a:pPr marL="0" indent="0">
              <a:buNone/>
            </a:pPr>
            <a:endParaRPr lang="en-GB" dirty="0"/>
          </a:p>
        </p:txBody>
      </p:sp>
    </p:spTree>
    <p:extLst>
      <p:ext uri="{BB962C8B-B14F-4D97-AF65-F5344CB8AC3E}">
        <p14:creationId xmlns:p14="http://schemas.microsoft.com/office/powerpoint/2010/main" val="157696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947</TotalTime>
  <Words>761</Words>
  <Application>Microsoft Office PowerPoint</Application>
  <PresentationFormat>Widescreen</PresentationFormat>
  <Paragraphs>104</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Comic Sans MS</vt:lpstr>
      <vt:lpstr>Wingdings</vt:lpstr>
      <vt:lpstr>Office Theme</vt:lpstr>
      <vt:lpstr>Opportunities for Local Entrepreneurs along the Oil and Gas Value Chain in Tanzania: A Local content analysis</vt:lpstr>
      <vt:lpstr>Introduction</vt:lpstr>
      <vt:lpstr>Introduction</vt:lpstr>
      <vt:lpstr>Literature Review</vt:lpstr>
      <vt:lpstr>Literature Review</vt:lpstr>
      <vt:lpstr>Research methodology</vt:lpstr>
      <vt:lpstr>Research methodology</vt:lpstr>
      <vt:lpstr>Findings</vt:lpstr>
      <vt:lpstr>Findings</vt:lpstr>
      <vt:lpstr>Findings</vt:lpstr>
      <vt:lpstr>Discussions and conclusions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Nelly Maliva</dc:creator>
  <cp:lastModifiedBy>Nelly Maliva</cp:lastModifiedBy>
  <cp:revision>27</cp:revision>
  <dcterms:created xsi:type="dcterms:W3CDTF">2017-12-14T14:12:29Z</dcterms:created>
  <dcterms:modified xsi:type="dcterms:W3CDTF">2017-12-15T05:59:39Z</dcterms:modified>
</cp:coreProperties>
</file>